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9" r:id="rId3"/>
    <p:sldId id="260" r:id="rId4"/>
    <p:sldId id="261" r:id="rId5"/>
    <p:sldId id="262" r:id="rId6"/>
    <p:sldId id="286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87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8" r:id="rId32"/>
    <p:sldId id="289" r:id="rId33"/>
    <p:sldId id="300" r:id="rId34"/>
    <p:sldId id="301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581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9B9A6-B5DE-48D2-8B58-D09E5E7C04AB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0F7213D-433D-490F-959A-B0CE5A0279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9B9A6-B5DE-48D2-8B58-D09E5E7C04AB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7213D-433D-490F-959A-B0CE5A027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0F7213D-433D-490F-959A-B0CE5A0279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9B9A6-B5DE-48D2-8B58-D09E5E7C04AB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9B9A6-B5DE-48D2-8B58-D09E5E7C04AB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0F7213D-433D-490F-959A-B0CE5A0279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9B9A6-B5DE-48D2-8B58-D09E5E7C04AB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0F7213D-433D-490F-959A-B0CE5A0279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6E9B9A6-B5DE-48D2-8B58-D09E5E7C04AB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7213D-433D-490F-959A-B0CE5A0279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9B9A6-B5DE-48D2-8B58-D09E5E7C04AB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0F7213D-433D-490F-959A-B0CE5A0279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9B9A6-B5DE-48D2-8B58-D09E5E7C04AB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0F7213D-433D-490F-959A-B0CE5A027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9B9A6-B5DE-48D2-8B58-D09E5E7C04AB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0F7213D-433D-490F-959A-B0CE5A027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0F7213D-433D-490F-959A-B0CE5A0279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9B9A6-B5DE-48D2-8B58-D09E5E7C04AB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0F7213D-433D-490F-959A-B0CE5A0279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6E9B9A6-B5DE-48D2-8B58-D09E5E7C04AB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6E9B9A6-B5DE-48D2-8B58-D09E5E7C04AB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0F7213D-433D-490F-959A-B0CE5A0279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Tobacco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b="1" dirty="0" smtClean="0">
                <a:solidFill>
                  <a:srgbClr val="7030A0"/>
                </a:solidFill>
              </a:rPr>
              <a:t>CONGENITAL HEART DISEASES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257800" y="5334000"/>
            <a:ext cx="3276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Arial" pitchFamily="34" charset="0"/>
              </a:rPr>
              <a:t>Dr </a:t>
            </a:r>
            <a:r>
              <a:rPr lang="en-US" b="1" dirty="0" err="1">
                <a:latin typeface="Arial" pitchFamily="34" charset="0"/>
              </a:rPr>
              <a:t>Eman</a:t>
            </a:r>
            <a:r>
              <a:rPr lang="en-US" b="1" dirty="0">
                <a:latin typeface="Arial" pitchFamily="34" charset="0"/>
              </a:rPr>
              <a:t> MS Muhammad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etralogy of Fallot.sv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86868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 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Effects: </a:t>
            </a:r>
            <a:endParaRPr lang="en-US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Right to left shunting of blood, decreased pulmonary blood flow, and increased aortic blood volume.</a:t>
            </a:r>
          </a:p>
          <a:p>
            <a:r>
              <a:rPr lang="en-US" sz="3200" dirty="0" smtClean="0"/>
              <a:t>The clinical severity depends on the degree of pulmonary </a:t>
            </a:r>
            <a:r>
              <a:rPr lang="en-US" sz="3200" dirty="0" err="1" smtClean="0"/>
              <a:t>stenosis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Secondary </a:t>
            </a:r>
            <a:r>
              <a:rPr lang="en-US" sz="3200" dirty="0" err="1" smtClean="0"/>
              <a:t>polycythemia</a:t>
            </a:r>
            <a:r>
              <a:rPr lang="en-US" sz="3200" dirty="0" smtClean="0"/>
              <a:t> and clubbing of figures due to hypoxia.</a:t>
            </a:r>
          </a:p>
          <a:p>
            <a:r>
              <a:rPr lang="en-US" sz="3200" dirty="0" smtClean="0"/>
              <a:t>Increased risk of infective </a:t>
            </a:r>
            <a:r>
              <a:rPr lang="en-US" sz="3200" dirty="0" err="1" smtClean="0"/>
              <a:t>endocarditis</a:t>
            </a:r>
            <a:r>
              <a:rPr lang="en-US" sz="3200" dirty="0" smtClean="0"/>
              <a:t>, and systemic </a:t>
            </a:r>
            <a:r>
              <a:rPr lang="en-US" sz="3200" dirty="0" err="1" smtClean="0"/>
              <a:t>embolization</a:t>
            </a:r>
            <a:r>
              <a:rPr lang="en-US" sz="3200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7030A0"/>
                </a:solidFill>
              </a:rPr>
              <a:t>Fallot’s</a:t>
            </a:r>
            <a:r>
              <a:rPr lang="en-US" b="1" dirty="0" smtClean="0">
                <a:solidFill>
                  <a:srgbClr val="7030A0"/>
                </a:solidFill>
              </a:rPr>
              <a:t> Trilogy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b="1" u="sng" dirty="0" err="1" smtClean="0"/>
              <a:t>Fallot’s</a:t>
            </a:r>
            <a:r>
              <a:rPr lang="en-US" sz="3200" b="1" u="sng" dirty="0" smtClean="0"/>
              <a:t> Trilogy is composed of: </a:t>
            </a:r>
          </a:p>
          <a:p>
            <a:pPr marL="914400" indent="-449263">
              <a:buFont typeface="+mj-lt"/>
              <a:buAutoNum type="alphaLcParenR"/>
            </a:pPr>
            <a:r>
              <a:rPr lang="en-US" sz="3200" dirty="0" smtClean="0"/>
              <a:t>Pulmonary </a:t>
            </a:r>
            <a:r>
              <a:rPr lang="en-US" sz="3200" dirty="0" err="1" smtClean="0"/>
              <a:t>stenosis</a:t>
            </a:r>
            <a:r>
              <a:rPr lang="en-US" sz="3200" dirty="0" smtClean="0"/>
              <a:t>.</a:t>
            </a:r>
          </a:p>
          <a:p>
            <a:pPr marL="914400" indent="-449263">
              <a:buFont typeface="+mj-lt"/>
              <a:buAutoNum type="alphaLcParenR"/>
            </a:pPr>
            <a:r>
              <a:rPr lang="en-US" sz="3200" dirty="0" smtClean="0"/>
              <a:t>Right ventricular hypertrophy.</a:t>
            </a:r>
          </a:p>
          <a:p>
            <a:pPr marL="914400" indent="-449263">
              <a:buFont typeface="+mj-lt"/>
              <a:buAutoNum type="alphaLcParenR"/>
            </a:pPr>
            <a:r>
              <a:rPr lang="en-US" sz="3200" dirty="0" err="1" smtClean="0"/>
              <a:t>Atrial</a:t>
            </a:r>
            <a:r>
              <a:rPr lang="en-US" sz="3200" dirty="0" smtClean="0"/>
              <a:t> </a:t>
            </a:r>
            <a:r>
              <a:rPr lang="en-US" sz="3200" dirty="0" err="1" smtClean="0"/>
              <a:t>septal</a:t>
            </a:r>
            <a:r>
              <a:rPr lang="en-US" sz="3200" dirty="0" smtClean="0"/>
              <a:t> defect.</a:t>
            </a:r>
            <a:endParaRPr lang="en-US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err="1" smtClean="0">
                <a:solidFill>
                  <a:srgbClr val="0070C0"/>
                </a:solidFill>
              </a:rPr>
              <a:t>Eisenmenger’s</a:t>
            </a:r>
            <a:r>
              <a:rPr lang="en-US" sz="3200" b="1" dirty="0" smtClean="0">
                <a:solidFill>
                  <a:srgbClr val="0070C0"/>
                </a:solidFill>
              </a:rPr>
              <a:t> Syndrome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27048"/>
            <a:ext cx="8500872" cy="4645152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Eisenmenger's</a:t>
            </a:r>
            <a:r>
              <a:rPr lang="en-US" b="1" dirty="0" smtClean="0">
                <a:solidFill>
                  <a:srgbClr val="FF0000"/>
                </a:solidFill>
              </a:rPr>
              <a:t> syndrome, ES </a:t>
            </a:r>
            <a:r>
              <a:rPr lang="en-US" dirty="0" smtClean="0"/>
              <a:t>is defined as a long-standing left-to-right </a:t>
            </a:r>
            <a:r>
              <a:rPr lang="en-US" b="1" dirty="0" smtClean="0">
                <a:solidFill>
                  <a:srgbClr val="00B050"/>
                </a:solidFill>
              </a:rPr>
              <a:t>cardiac shunt </a:t>
            </a:r>
            <a:r>
              <a:rPr lang="en-US" dirty="0" smtClean="0"/>
              <a:t>caused by a </a:t>
            </a:r>
            <a:r>
              <a:rPr lang="en-US" b="1" dirty="0" smtClean="0">
                <a:solidFill>
                  <a:srgbClr val="00B050"/>
                </a:solidFill>
              </a:rPr>
              <a:t>congenital heart defect </a:t>
            </a:r>
            <a:r>
              <a:rPr lang="en-US" dirty="0" smtClean="0"/>
              <a:t>(typically by a VSD, ASD, or less commonly, PDA) causes </a:t>
            </a:r>
            <a:r>
              <a:rPr lang="en-US" b="1" dirty="0" smtClean="0">
                <a:solidFill>
                  <a:srgbClr val="00B050"/>
                </a:solidFill>
              </a:rPr>
              <a:t>pulmonary hypertension</a:t>
            </a:r>
            <a:r>
              <a:rPr lang="en-US" dirty="0" smtClean="0"/>
              <a:t> and eventual reversal of the shunt into a </a:t>
            </a:r>
            <a:r>
              <a:rPr lang="en-US" b="1" dirty="0" smtClean="0">
                <a:solidFill>
                  <a:srgbClr val="00B050"/>
                </a:solidFill>
              </a:rPr>
              <a:t>cyanotic right-to-left shunt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isenmenger syndrome"/>
          <p:cNvPicPr>
            <a:picLocks noChangeAspect="1" noChangeArrowheads="1"/>
          </p:cNvPicPr>
          <p:nvPr/>
        </p:nvPicPr>
        <p:blipFill>
          <a:blip r:embed="rId2"/>
          <a:srcRect r="877" b="4868"/>
          <a:stretch>
            <a:fillRect/>
          </a:stretch>
        </p:blipFill>
        <p:spPr bwMode="auto">
          <a:xfrm>
            <a:off x="228599" y="168275"/>
            <a:ext cx="8714603" cy="638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Transposition of great vessels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3200" dirty="0" smtClean="0"/>
              <a:t>This anomaly </a:t>
            </a:r>
            <a:r>
              <a:rPr lang="en-US" sz="3200" dirty="0" smtClean="0"/>
              <a:t>results from failure of </a:t>
            </a:r>
            <a:r>
              <a:rPr lang="en-US" sz="3200" dirty="0" smtClean="0"/>
              <a:t>the </a:t>
            </a:r>
            <a:r>
              <a:rPr lang="en-US" sz="3200" dirty="0" smtClean="0"/>
              <a:t>proximal aorta and pulmonary artery to undergo the spiral rotation necessary for establishment of their correct relationships with the ventricles.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3200" dirty="0" smtClean="0"/>
              <a:t>In consequence, the aorta arises from the RV, and the pulmonary artery from the LV.</a:t>
            </a:r>
          </a:p>
          <a:p>
            <a:r>
              <a:rPr lang="en-US" sz="3200" dirty="0" smtClean="0"/>
              <a:t>Such condition alone is incompatible with extra-uterine life.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/>
              <a:t>Sometimes it may be compensated for a time by persistence of the PDA, patent foramen oval, ASD, and/or VSD.   </a:t>
            </a:r>
          </a:p>
          <a:p>
            <a:pPr>
              <a:spcBef>
                <a:spcPct val="50000"/>
              </a:spcBef>
            </a:pPr>
            <a:r>
              <a:rPr lang="en-US" sz="3200" dirty="0" smtClean="0"/>
              <a:t>The greater the volume of the shunt, the better the admixture of the arterial blood and venous blood and the less marked the cyanosis.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-tga-575p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204671"/>
            <a:ext cx="4979890" cy="6424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Non-cyanotic group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Patent </a:t>
            </a:r>
            <a:r>
              <a:rPr lang="en-US" sz="36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Ductus</a:t>
            </a:r>
            <a:r>
              <a:rPr lang="en-US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Arteriosus</a:t>
            </a:r>
            <a:r>
              <a:rPr lang="en-US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(PDA)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37448" cy="4721352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dirty="0" smtClean="0"/>
              <a:t>There is a persistent communication between the descending thoracic aorta and the pulmonary artery that results from failure of normal physiologic closure of the fetal </a:t>
            </a:r>
            <a:r>
              <a:rPr lang="en-US" sz="2800" dirty="0" err="1" smtClean="0"/>
              <a:t>ductus</a:t>
            </a:r>
            <a:r>
              <a:rPr lang="en-US" sz="2800" dirty="0" smtClean="0"/>
              <a:t>.</a:t>
            </a:r>
          </a:p>
          <a:p>
            <a:pPr>
              <a:spcBef>
                <a:spcPct val="50000"/>
              </a:spcBef>
            </a:pPr>
            <a:r>
              <a:rPr lang="en-US" sz="2800" dirty="0" smtClean="0"/>
              <a:t>It may be the only abnormality present.</a:t>
            </a:r>
          </a:p>
          <a:p>
            <a:pPr>
              <a:spcBef>
                <a:spcPct val="50000"/>
              </a:spcBef>
            </a:pPr>
            <a:r>
              <a:rPr lang="en-US" sz="2800" dirty="0" smtClean="0"/>
              <a:t>It may coexist with other anomalies.</a:t>
            </a:r>
          </a:p>
          <a:p>
            <a:pPr>
              <a:spcBef>
                <a:spcPct val="50000"/>
              </a:spcBef>
            </a:pPr>
            <a:r>
              <a:rPr lang="en-US" sz="2800" dirty="0" smtClean="0"/>
              <a:t>It shunt </a:t>
            </a:r>
            <a:r>
              <a:rPr lang="en-US" sz="2800" dirty="0" smtClean="0"/>
              <a:t>blood </a:t>
            </a:r>
            <a:r>
              <a:rPr lang="en-US" sz="2800" dirty="0" smtClean="0"/>
              <a:t>from the aorta to the pulmonary artery. </a:t>
            </a:r>
          </a:p>
          <a:p>
            <a:pPr>
              <a:spcBef>
                <a:spcPct val="50000"/>
              </a:spcBef>
            </a:pP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Etiology: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37448" cy="4797552"/>
          </a:xfrm>
        </p:spPr>
        <p:txBody>
          <a:bodyPr>
            <a:normAutofit fontScale="92500" lnSpcReduction="10000"/>
          </a:bodyPr>
          <a:lstStyle/>
          <a:p>
            <a:pPr marL="509588" indent="-509588">
              <a:lnSpc>
                <a:spcPct val="80000"/>
              </a:lnSpc>
              <a:spcBef>
                <a:spcPct val="50000"/>
              </a:spcBef>
              <a:buFont typeface="Wingdings 2"/>
              <a:buChar char=""/>
              <a:defRPr/>
            </a:pPr>
            <a:r>
              <a:rPr lang="en-US" dirty="0" smtClean="0"/>
              <a:t>The real cause is unknown, but the following factors are blamed:</a:t>
            </a:r>
          </a:p>
          <a:p>
            <a:pPr marL="914400" indent="-449263" fontAlgn="auto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Viral infection of the mother in the first 3 months by: German measles (rubella) or </a:t>
            </a:r>
            <a:r>
              <a:rPr lang="en-US" dirty="0" err="1" smtClean="0"/>
              <a:t>Coxsachie</a:t>
            </a:r>
            <a:r>
              <a:rPr lang="en-US" dirty="0" smtClean="0"/>
              <a:t> virus.</a:t>
            </a:r>
          </a:p>
          <a:p>
            <a:pPr marL="914400" indent="-449263" fontAlgn="auto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Certain medications or drugs;</a:t>
            </a:r>
            <a:r>
              <a:rPr lang="en-US" u="sng" dirty="0" smtClean="0">
                <a:hlinkClick r:id="rId2" tooltip="Tobacco"/>
              </a:rPr>
              <a:t> </a:t>
            </a:r>
            <a:r>
              <a:rPr lang="en-US" u="sng" dirty="0" err="1" smtClean="0"/>
              <a:t>t</a:t>
            </a:r>
            <a:r>
              <a:rPr lang="en-US" dirty="0" err="1" smtClean="0"/>
              <a:t>ertatogenic</a:t>
            </a:r>
            <a:r>
              <a:rPr lang="en-US" dirty="0" smtClean="0"/>
              <a:t> drugs such as thalidomide, cortisone.</a:t>
            </a:r>
          </a:p>
          <a:p>
            <a:pPr marL="914400" indent="-449263" fontAlgn="auto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u="sng" dirty="0" smtClean="0"/>
              <a:t>Alcohol</a:t>
            </a:r>
            <a:r>
              <a:rPr lang="en-US" dirty="0" smtClean="0"/>
              <a:t> and/or </a:t>
            </a:r>
            <a:r>
              <a:rPr lang="en-US" u="sng" dirty="0" smtClean="0"/>
              <a:t>tobacco.</a:t>
            </a:r>
            <a:endParaRPr lang="en-US" dirty="0" smtClean="0"/>
          </a:p>
          <a:p>
            <a:pPr marL="914400" indent="-449263" fontAlgn="auto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Nutritional and vitamin deficiencies in pregnancy. </a:t>
            </a:r>
          </a:p>
          <a:p>
            <a:pPr marL="914400" indent="-449263" fontAlgn="auto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Maternal diabetes.</a:t>
            </a:r>
          </a:p>
          <a:p>
            <a:pPr marL="914400" indent="-449263" fontAlgn="auto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Down syndrome, Turner syndrome, and </a:t>
            </a:r>
            <a:r>
              <a:rPr lang="en-US" dirty="0" err="1" smtClean="0"/>
              <a:t>Marfan</a:t>
            </a:r>
            <a:r>
              <a:rPr lang="en-US" dirty="0" smtClean="0"/>
              <a:t> syndrome.</a:t>
            </a:r>
          </a:p>
          <a:p>
            <a:pPr marL="914400" indent="-449263" fontAlgn="auto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Syphilis.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000" dirty="0" smtClean="0"/>
              <a:t>The LV </a:t>
            </a:r>
            <a:r>
              <a:rPr lang="en-US" sz="3000" dirty="0" smtClean="0">
                <a:latin typeface="Garamond" pitchFamily="18" charset="0"/>
              </a:rPr>
              <a:t>↑</a:t>
            </a:r>
            <a:r>
              <a:rPr lang="en-US" sz="3000" dirty="0" smtClean="0"/>
              <a:t> its output to compensate for the shunted blood so it undergoes hypertrophy and dilatation. 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000" dirty="0" smtClean="0"/>
              <a:t>The increased strain on the RV causes its hypertrophy and dilatation. 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000" dirty="0" smtClean="0"/>
              <a:t>Failure to close the ducts leads to HF.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000" dirty="0" smtClean="0"/>
              <a:t>There is also</a:t>
            </a:r>
            <a:r>
              <a:rPr lang="en-US" sz="3000" dirty="0" smtClean="0">
                <a:latin typeface="Garamond" pitchFamily="18" charset="0"/>
              </a:rPr>
              <a:t> ↑</a:t>
            </a:r>
            <a:r>
              <a:rPr lang="en-US" sz="3000" dirty="0" smtClean="0"/>
              <a:t> risk of </a:t>
            </a:r>
            <a:r>
              <a:rPr lang="en-US" sz="3000" dirty="0" err="1" smtClean="0"/>
              <a:t>endocarditis</a:t>
            </a:r>
            <a:r>
              <a:rPr lang="en-US" sz="3000" dirty="0" smtClean="0"/>
              <a:t> of the </a:t>
            </a:r>
            <a:r>
              <a:rPr lang="en-US" sz="3000" dirty="0" err="1" smtClean="0"/>
              <a:t>ductus</a:t>
            </a:r>
            <a:r>
              <a:rPr lang="en-US" sz="3000" dirty="0" smtClean="0"/>
              <a:t>.</a:t>
            </a:r>
          </a:p>
          <a:p>
            <a:pPr>
              <a:spcBef>
                <a:spcPct val="50000"/>
              </a:spcBef>
            </a:pPr>
            <a:r>
              <a:rPr lang="en-US" sz="3000" dirty="0" err="1" smtClean="0"/>
              <a:t>Ductus</a:t>
            </a:r>
            <a:r>
              <a:rPr lang="en-US" sz="3000" dirty="0" smtClean="0"/>
              <a:t> is usually present immediately beyond the origin of left </a:t>
            </a:r>
            <a:r>
              <a:rPr lang="en-US" sz="3000" dirty="0" err="1" smtClean="0"/>
              <a:t>subclavian</a:t>
            </a:r>
            <a:r>
              <a:rPr lang="en-US" sz="3000" dirty="0" smtClean="0"/>
              <a:t> artery.</a:t>
            </a:r>
          </a:p>
          <a:p>
            <a:pPr>
              <a:spcBef>
                <a:spcPct val="50000"/>
              </a:spcBef>
            </a:pPr>
            <a:r>
              <a:rPr lang="en-US" sz="3000" dirty="0" smtClean="0"/>
              <a:t>Such a patient may have a cyanotic tinge in the nail-beds of the toes, but not in those of the hands.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atent ductus arteriosus.sv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12738"/>
            <a:ext cx="8794750" cy="62960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Atrial</a:t>
            </a:r>
            <a:r>
              <a:rPr lang="en-US" sz="3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Septal</a:t>
            </a:r>
            <a:r>
              <a:rPr lang="en-US" sz="3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Defect (ASD)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800" dirty="0" smtClean="0"/>
              <a:t>This is the commonest congenital malformations of the heart.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800" dirty="0" smtClean="0"/>
              <a:t>Even when the defect is large, it appears to have little effect on the circulation.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800" dirty="0" smtClean="0"/>
              <a:t>The blood flows from the left to the right atrium (RA). </a:t>
            </a:r>
          </a:p>
          <a:p>
            <a:r>
              <a:rPr lang="en-US" sz="2800" dirty="0" smtClean="0"/>
              <a:t>The RA undergoes hypertrophy and dilatation.</a:t>
            </a:r>
          </a:p>
          <a:p>
            <a:r>
              <a:rPr lang="en-US" sz="2800" dirty="0" smtClean="0"/>
              <a:t>Hypertrophy and dilatation of the RV with loud systolic murmur.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800" dirty="0" smtClean="0"/>
              <a:t>The pulmonary artery is dilated and atherosclerotic, while the aorta is small.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800" dirty="0" smtClean="0"/>
              <a:t>The overworked RV fails off, this causes </a:t>
            </a:r>
            <a:r>
              <a:rPr lang="en-US" sz="2800" dirty="0" smtClean="0">
                <a:latin typeface="Garamond" pitchFamily="18" charset="0"/>
              </a:rPr>
              <a:t>↓</a:t>
            </a:r>
            <a:r>
              <a:rPr lang="en-US" sz="2800" dirty="0" smtClean="0"/>
              <a:t> in the blood supply to the lung.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upload.wikimedia.org/wikipedia/commons/0/09/Asd-we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381000"/>
            <a:ext cx="4552950" cy="625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Ventricular </a:t>
            </a:r>
            <a:r>
              <a:rPr lang="en-US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Septal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Defect (VSD)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dirty="0" smtClean="0"/>
              <a:t>A high </a:t>
            </a:r>
            <a:r>
              <a:rPr lang="en-US" dirty="0" err="1" smtClean="0"/>
              <a:t>septal</a:t>
            </a:r>
            <a:r>
              <a:rPr lang="en-US" dirty="0" smtClean="0"/>
              <a:t> defect is</a:t>
            </a:r>
            <a:r>
              <a:rPr lang="en-US" b="1" dirty="0" smtClean="0"/>
              <a:t> </a:t>
            </a:r>
            <a:r>
              <a:rPr lang="en-US" dirty="0" smtClean="0"/>
              <a:t>frequently part of other congenital anomaly such as </a:t>
            </a:r>
            <a:r>
              <a:rPr lang="en-US" dirty="0" err="1" smtClean="0"/>
              <a:t>Fallot’s</a:t>
            </a:r>
            <a:r>
              <a:rPr lang="en-US" dirty="0" smtClean="0"/>
              <a:t> </a:t>
            </a:r>
            <a:r>
              <a:rPr lang="en-US" dirty="0" err="1" smtClean="0"/>
              <a:t>tetralogy</a:t>
            </a:r>
            <a:r>
              <a:rPr lang="en-US" dirty="0" smtClean="0"/>
              <a:t>.</a:t>
            </a:r>
          </a:p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FF0000"/>
                </a:solidFill>
              </a:rPr>
              <a:t>There is two types: </a:t>
            </a:r>
          </a:p>
          <a:p>
            <a:pPr>
              <a:spcBef>
                <a:spcPct val="50000"/>
              </a:spcBef>
            </a:pPr>
            <a:r>
              <a:rPr lang="en-US" b="1" i="1" dirty="0" smtClean="0">
                <a:solidFill>
                  <a:srgbClr val="FF0000"/>
                </a:solidFill>
              </a:rPr>
              <a:t>Small defect: </a:t>
            </a:r>
            <a:r>
              <a:rPr lang="en-US" dirty="0" smtClean="0"/>
              <a:t>Rare and occurs in the muscular part of the septum. 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Cardiac hypertrophy does not occur (Roger’s disease).</a:t>
            </a:r>
          </a:p>
          <a:p>
            <a:r>
              <a:rPr lang="en-US" sz="2800" b="1" i="1" dirty="0" smtClean="0">
                <a:solidFill>
                  <a:srgbClr val="FF0000"/>
                </a:solidFill>
              </a:rPr>
              <a:t>Big defect: </a:t>
            </a:r>
            <a:r>
              <a:rPr lang="en-US" sz="2800" dirty="0" smtClean="0"/>
              <a:t>More common and occurs in the membranous septum just below the aortic valve.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2800" dirty="0" smtClean="0"/>
              <a:t>Blood is shunted from the LV to the RV to the pulmonary artery causing slight enlargement. 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2800" dirty="0" smtClean="0"/>
              <a:t>SIE may develop on the </a:t>
            </a:r>
            <a:r>
              <a:rPr lang="en-US" sz="2800" dirty="0" err="1" smtClean="0"/>
              <a:t>endocardial</a:t>
            </a:r>
            <a:r>
              <a:rPr lang="en-US" sz="2800" dirty="0" smtClean="0"/>
              <a:t> surface of the RV opposite the defect.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2800" dirty="0" smtClean="0"/>
              <a:t>Clinically it produces thrill and a loud systolic murmur.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Vsd simple-l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159605"/>
            <a:ext cx="4811862" cy="6469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friends\Desktop\DS00614_DS00998_IM02680_r7_ventseptdefthu_jp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53215"/>
            <a:ext cx="8610600" cy="62739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Coarctation</a:t>
            </a:r>
            <a:r>
              <a:rPr lang="en-US" sz="3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(</a:t>
            </a:r>
            <a:r>
              <a:rPr lang="en-US" sz="32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stenosis</a:t>
            </a:r>
            <a:r>
              <a:rPr lang="en-US" sz="3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) of the aorta)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/>
              <a:t>All degrees of narrowing up to the degree of </a:t>
            </a:r>
            <a:r>
              <a:rPr lang="en-US" sz="2800" dirty="0" err="1" smtClean="0"/>
              <a:t>atresia</a:t>
            </a:r>
            <a:r>
              <a:rPr lang="en-US" sz="2800" dirty="0" smtClean="0"/>
              <a:t> may occur.</a:t>
            </a:r>
          </a:p>
          <a:p>
            <a:pPr>
              <a:spcBef>
                <a:spcPct val="50000"/>
              </a:spcBef>
            </a:pPr>
            <a:r>
              <a:rPr lang="en-US" sz="2800" b="1" i="1" dirty="0" smtClean="0">
                <a:solidFill>
                  <a:srgbClr val="FF0000"/>
                </a:solidFill>
              </a:rPr>
              <a:t>Infantile type:</a:t>
            </a:r>
          </a:p>
          <a:p>
            <a:pPr>
              <a:spcBef>
                <a:spcPct val="50000"/>
              </a:spcBef>
            </a:pPr>
            <a:r>
              <a:rPr lang="en-US" sz="2800" dirty="0" smtClean="0"/>
              <a:t>Slight narrowing of the aorta between the left </a:t>
            </a:r>
            <a:r>
              <a:rPr lang="en-US" sz="2800" dirty="0" err="1" smtClean="0"/>
              <a:t>subclavian</a:t>
            </a:r>
            <a:r>
              <a:rPr lang="en-US" sz="2800" dirty="0" smtClean="0"/>
              <a:t> artery and the </a:t>
            </a:r>
            <a:r>
              <a:rPr lang="en-US" sz="2800" dirty="0" err="1" smtClean="0"/>
              <a:t>ductus</a:t>
            </a:r>
            <a:r>
              <a:rPr lang="en-US" sz="2800" dirty="0" smtClean="0"/>
              <a:t> </a:t>
            </a:r>
            <a:r>
              <a:rPr lang="en-US" sz="2800" dirty="0" err="1" smtClean="0"/>
              <a:t>arteriosus</a:t>
            </a:r>
            <a:r>
              <a:rPr lang="en-US" sz="2800" dirty="0" smtClean="0"/>
              <a:t> (proximal to the </a:t>
            </a:r>
            <a:r>
              <a:rPr lang="en-US" sz="2800" dirty="0" err="1" smtClean="0"/>
              <a:t>ducutus</a:t>
            </a:r>
            <a:r>
              <a:rPr lang="en-US" sz="2800" dirty="0" smtClean="0"/>
              <a:t>) which remains patent. </a:t>
            </a:r>
          </a:p>
          <a:p>
            <a:pPr>
              <a:spcBef>
                <a:spcPct val="50000"/>
              </a:spcBef>
            </a:pPr>
            <a:r>
              <a:rPr lang="en-US" sz="2800" dirty="0" smtClean="0"/>
              <a:t>It is common and occurs predominantly in males.</a:t>
            </a:r>
          </a:p>
          <a:p>
            <a:pPr>
              <a:spcBef>
                <a:spcPct val="50000"/>
              </a:spcBef>
            </a:pPr>
            <a:r>
              <a:rPr lang="en-US" sz="2800" dirty="0" smtClean="0"/>
              <a:t>The blood flow through the </a:t>
            </a:r>
            <a:r>
              <a:rPr lang="en-US" sz="2800" dirty="0" err="1" smtClean="0"/>
              <a:t>ductus</a:t>
            </a:r>
            <a:r>
              <a:rPr lang="en-US" sz="2800" dirty="0" smtClean="0"/>
              <a:t>  from the pulmonary artery to the aorta. </a:t>
            </a:r>
          </a:p>
          <a:p>
            <a:pPr>
              <a:spcBef>
                <a:spcPct val="50000"/>
              </a:spcBef>
            </a:pPr>
            <a:r>
              <a:rPr lang="en-US" sz="2800" dirty="0" smtClean="0"/>
              <a:t>This defect is usually incompatible with life.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 Classifications: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71500" indent="-571500" fontAlgn="auto">
              <a:spcBef>
                <a:spcPct val="50000"/>
              </a:spcBef>
              <a:spcAft>
                <a:spcPts val="0"/>
              </a:spcAft>
              <a:buFont typeface="+mj-lt"/>
              <a:buAutoNum type="romanUcPeriod"/>
              <a:defRPr/>
            </a:pPr>
            <a:r>
              <a:rPr lang="en-US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Non-cyanotic group: </a:t>
            </a:r>
          </a:p>
          <a:p>
            <a:pPr marL="914400" indent="-406400" fontAlgn="auto">
              <a:spcBef>
                <a:spcPct val="5000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b="1" i="1" dirty="0" smtClean="0"/>
              <a:t>Left to right shunt:</a:t>
            </a:r>
          </a:p>
          <a:p>
            <a:pPr marL="1379538" indent="-465138" fontAlgn="auto">
              <a:spcBef>
                <a:spcPct val="50000"/>
              </a:spcBef>
              <a:spcAft>
                <a:spcPts val="0"/>
              </a:spcAft>
              <a:buFont typeface="+mj-lt"/>
              <a:buAutoNum type="alphaLcParenR"/>
              <a:tabLst>
                <a:tab pos="1538288" algn="l"/>
              </a:tabLst>
              <a:defRPr/>
            </a:pPr>
            <a:r>
              <a:rPr lang="en-US" dirty="0" err="1" smtClean="0"/>
              <a:t>Atrial</a:t>
            </a:r>
            <a:r>
              <a:rPr lang="en-US" dirty="0" smtClean="0"/>
              <a:t> </a:t>
            </a:r>
            <a:r>
              <a:rPr lang="en-US" dirty="0" err="1" smtClean="0"/>
              <a:t>septal</a:t>
            </a:r>
            <a:r>
              <a:rPr lang="en-US" dirty="0" smtClean="0"/>
              <a:t> defect (ASD).</a:t>
            </a:r>
          </a:p>
          <a:p>
            <a:pPr marL="1379538" indent="-465138" fontAlgn="auto">
              <a:spcBef>
                <a:spcPct val="50000"/>
              </a:spcBef>
              <a:spcAft>
                <a:spcPts val="0"/>
              </a:spcAft>
              <a:buFont typeface="+mj-lt"/>
              <a:buAutoNum type="alphaLcParenR"/>
              <a:tabLst>
                <a:tab pos="1538288" algn="l"/>
              </a:tabLst>
              <a:defRPr/>
            </a:pPr>
            <a:r>
              <a:rPr lang="en-US" dirty="0" smtClean="0"/>
              <a:t>Ventricular </a:t>
            </a:r>
            <a:r>
              <a:rPr lang="en-US" dirty="0" err="1" smtClean="0"/>
              <a:t>septal</a:t>
            </a:r>
            <a:r>
              <a:rPr lang="en-US" dirty="0" smtClean="0"/>
              <a:t> defect (VSD).</a:t>
            </a:r>
          </a:p>
          <a:p>
            <a:pPr marL="1379538" indent="-465138" fontAlgn="auto">
              <a:spcBef>
                <a:spcPct val="50000"/>
              </a:spcBef>
              <a:spcAft>
                <a:spcPts val="0"/>
              </a:spcAft>
              <a:buFont typeface="+mj-lt"/>
              <a:buAutoNum type="alphaLcParenR"/>
              <a:tabLst>
                <a:tab pos="1538288" algn="l"/>
              </a:tabLst>
              <a:defRPr/>
            </a:pPr>
            <a:r>
              <a:rPr lang="en-US" dirty="0" smtClean="0"/>
              <a:t>Patent </a:t>
            </a:r>
            <a:r>
              <a:rPr lang="en-US" dirty="0" err="1" smtClean="0"/>
              <a:t>ductus</a:t>
            </a:r>
            <a:r>
              <a:rPr lang="en-US" dirty="0" smtClean="0"/>
              <a:t> </a:t>
            </a:r>
            <a:r>
              <a:rPr lang="en-US" dirty="0" err="1" smtClean="0"/>
              <a:t>arteriosus</a:t>
            </a:r>
            <a:r>
              <a:rPr lang="en-US" dirty="0" smtClean="0"/>
              <a:t> (PDA).</a:t>
            </a:r>
          </a:p>
          <a:p>
            <a:pPr marL="914400" indent="0" fontAlgn="auto">
              <a:spcBef>
                <a:spcPct val="50000"/>
              </a:spcBef>
              <a:spcAft>
                <a:spcPts val="0"/>
              </a:spcAft>
              <a:buNone/>
              <a:defRPr/>
            </a:pPr>
            <a:r>
              <a:rPr lang="en-US" dirty="0" smtClean="0"/>
              <a:t>	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8500872" cy="5943600"/>
          </a:xfrm>
        </p:spPr>
        <p:txBody>
          <a:bodyPr>
            <a:normAutofit lnSpcReduction="10000"/>
          </a:bodyPr>
          <a:lstStyle/>
          <a:p>
            <a:pPr>
              <a:spcBef>
                <a:spcPct val="50000"/>
              </a:spcBef>
            </a:pPr>
            <a:r>
              <a:rPr lang="en-US" b="1" i="1" dirty="0" smtClean="0">
                <a:solidFill>
                  <a:srgbClr val="FF0000"/>
                </a:solidFill>
              </a:rPr>
              <a:t>Adult type:</a:t>
            </a:r>
          </a:p>
          <a:p>
            <a:pPr>
              <a:spcBef>
                <a:spcPct val="50000"/>
              </a:spcBef>
              <a:buNone/>
            </a:pPr>
            <a:r>
              <a:rPr lang="en-US" i="1" dirty="0" smtClean="0">
                <a:solidFill>
                  <a:srgbClr val="FF0000"/>
                </a:solidFill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The narrowing is distal to the </a:t>
            </a:r>
            <a:r>
              <a:rPr lang="en-US" dirty="0" err="1" smtClean="0"/>
              <a:t>ductus</a:t>
            </a:r>
            <a:r>
              <a:rPr lang="en-US" dirty="0" smtClean="0"/>
              <a:t> which is closed.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With severe narrowing opening of the collateral from the carotid and </a:t>
            </a:r>
            <a:r>
              <a:rPr lang="en-US" dirty="0" err="1" smtClean="0"/>
              <a:t>subclavian</a:t>
            </a:r>
            <a:r>
              <a:rPr lang="en-US" dirty="0" smtClean="0"/>
              <a:t> arteries links the aorta above and below the narrowed segment. 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Blood pressure increased in the arms, head and neck and decreased blood pressure in the legs.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So the pulse in the legs is poor compared with that in the arms.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Death results from LSHF, aortic aneurysm or dissection, cerebral hemorrhage or SIE. </a:t>
            </a:r>
          </a:p>
          <a:p>
            <a:pPr>
              <a:spcBef>
                <a:spcPct val="50000"/>
              </a:spcBef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oarctationlayoutv2-575p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252412"/>
            <a:ext cx="4684486" cy="614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Complications of congenital heart diseases: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dirty="0" smtClean="0"/>
              <a:t>Cyanosis: develops early in life in </a:t>
            </a:r>
            <a:r>
              <a:rPr lang="en-US" sz="3200" dirty="0" err="1" smtClean="0"/>
              <a:t>Fallot’s</a:t>
            </a:r>
            <a:r>
              <a:rPr lang="en-US" sz="3200" dirty="0" smtClean="0"/>
              <a:t> </a:t>
            </a:r>
            <a:r>
              <a:rPr lang="en-US" sz="3200" dirty="0" err="1" smtClean="0"/>
              <a:t>tetralogy</a:t>
            </a:r>
            <a:r>
              <a:rPr lang="en-US" sz="3200" dirty="0" smtClean="0"/>
              <a:t>.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dirty="0" smtClean="0"/>
              <a:t>Predisposition to SIE.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dirty="0" smtClean="0"/>
              <a:t>Heart failure.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dirty="0" smtClean="0"/>
              <a:t>Pulmonary hypertension.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TUMOURS OF THE HEART</a:t>
            </a: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n-US" b="1" dirty="0" smtClean="0">
                <a:solidFill>
                  <a:srgbClr val="FF0000"/>
                </a:solidFill>
              </a:rPr>
              <a:t>Primary Tumors: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They are extremely rare and include </a:t>
            </a:r>
            <a:r>
              <a:rPr lang="en-US" dirty="0" err="1" smtClean="0"/>
              <a:t>myxoma</a:t>
            </a:r>
            <a:r>
              <a:rPr lang="en-US" dirty="0" smtClean="0"/>
              <a:t>, </a:t>
            </a:r>
            <a:r>
              <a:rPr lang="en-US" dirty="0" err="1" smtClean="0"/>
              <a:t>fibroma</a:t>
            </a:r>
            <a:r>
              <a:rPr lang="en-US" dirty="0" smtClean="0"/>
              <a:t>,</a:t>
            </a:r>
            <a:r>
              <a:rPr lang="en-US" b="1" dirty="0" smtClean="0"/>
              <a:t> </a:t>
            </a:r>
            <a:r>
              <a:rPr lang="en-US" dirty="0" err="1" smtClean="0"/>
              <a:t>lipoma</a:t>
            </a:r>
            <a:r>
              <a:rPr lang="en-US" dirty="0" smtClean="0"/>
              <a:t>, </a:t>
            </a:r>
            <a:r>
              <a:rPr lang="en-US" dirty="0" err="1" smtClean="0"/>
              <a:t>rhabdomyoma</a:t>
            </a:r>
            <a:r>
              <a:rPr lang="en-US" dirty="0" smtClean="0"/>
              <a:t>, </a:t>
            </a:r>
            <a:r>
              <a:rPr lang="en-US" dirty="0" err="1" smtClean="0"/>
              <a:t>angiosarcoma</a:t>
            </a:r>
            <a:r>
              <a:rPr lang="en-US" dirty="0" smtClean="0"/>
              <a:t> and </a:t>
            </a:r>
            <a:r>
              <a:rPr lang="en-US" dirty="0" err="1" smtClean="0"/>
              <a:t>rhabdomyosarcoma</a:t>
            </a:r>
            <a:r>
              <a:rPr lang="en-US" dirty="0" smtClean="0"/>
              <a:t>.</a:t>
            </a:r>
          </a:p>
          <a:p>
            <a:pPr>
              <a:lnSpc>
                <a:spcPct val="90000"/>
              </a:lnSpc>
              <a:buNone/>
            </a:pPr>
            <a:endParaRPr lang="en-US" dirty="0" smtClean="0"/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n-US" b="1" dirty="0" smtClean="0">
                <a:solidFill>
                  <a:srgbClr val="FF0000"/>
                </a:solidFill>
              </a:rPr>
              <a:t>Secondary Tumors: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They occur in about</a:t>
            </a:r>
            <a:r>
              <a:rPr lang="en-US" b="1" dirty="0" smtClean="0"/>
              <a:t> </a:t>
            </a:r>
            <a:r>
              <a:rPr lang="en-US" dirty="0" smtClean="0"/>
              <a:t>5%</a:t>
            </a:r>
            <a:r>
              <a:rPr lang="en-US" i="1" dirty="0" smtClean="0"/>
              <a:t> </a:t>
            </a:r>
            <a:r>
              <a:rPr lang="en-US" dirty="0" smtClean="0"/>
              <a:t>of patients dying of cancer.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 commonest are bronchial carcinoma, breast carcinoma, malignant melanoma, lymphoma and leukemia.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/>
        </p:nvSpPr>
        <p:spPr bwMode="auto">
          <a:xfrm>
            <a:off x="533400" y="2743200"/>
            <a:ext cx="8077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4000" b="1" dirty="0" smtClean="0">
                <a:latin typeface="Andalus" pitchFamily="18" charset="-78"/>
                <a:cs typeface="Andalus" pitchFamily="18" charset="-78"/>
              </a:rPr>
              <a:t>Thank you</a:t>
            </a:r>
            <a:endParaRPr lang="en-US" sz="4000" b="1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920750" indent="-455613">
              <a:spcBef>
                <a:spcPct val="50000"/>
              </a:spcBef>
              <a:buFont typeface="+mj-lt"/>
              <a:buAutoNum type="alphaUcPeriod" startAt="2"/>
            </a:pPr>
            <a:r>
              <a:rPr lang="en-US" b="1" i="1" dirty="0" smtClean="0"/>
              <a:t>No shunt:</a:t>
            </a:r>
          </a:p>
          <a:p>
            <a:pPr marL="1379538" indent="-523875">
              <a:spcBef>
                <a:spcPct val="50000"/>
              </a:spcBef>
              <a:buFont typeface="+mj-lt"/>
              <a:buAutoNum type="alphaLcParenR"/>
              <a:tabLst>
                <a:tab pos="1379538" algn="l"/>
              </a:tabLst>
            </a:pPr>
            <a:r>
              <a:rPr lang="en-US" dirty="0" smtClean="0"/>
              <a:t>Pulmonary </a:t>
            </a:r>
            <a:r>
              <a:rPr lang="en-US" dirty="0" err="1" smtClean="0"/>
              <a:t>stenosis</a:t>
            </a:r>
            <a:r>
              <a:rPr lang="en-US" dirty="0" smtClean="0"/>
              <a:t>.</a:t>
            </a:r>
          </a:p>
          <a:p>
            <a:pPr marL="1379538" indent="-523875">
              <a:spcBef>
                <a:spcPct val="50000"/>
              </a:spcBef>
              <a:buFont typeface="+mj-lt"/>
              <a:buAutoNum type="alphaLcParenR"/>
              <a:tabLst>
                <a:tab pos="1379538" algn="l"/>
              </a:tabLst>
            </a:pPr>
            <a:r>
              <a:rPr lang="en-US" dirty="0" smtClean="0"/>
              <a:t>Aortic </a:t>
            </a:r>
            <a:r>
              <a:rPr lang="en-US" dirty="0" err="1" smtClean="0"/>
              <a:t>stenosis</a:t>
            </a:r>
            <a:r>
              <a:rPr lang="en-US" dirty="0" smtClean="0"/>
              <a:t>.</a:t>
            </a:r>
          </a:p>
          <a:p>
            <a:pPr marL="1379538" indent="-523875">
              <a:spcBef>
                <a:spcPct val="50000"/>
              </a:spcBef>
              <a:buFont typeface="+mj-lt"/>
              <a:buAutoNum type="alphaLcParenR"/>
              <a:tabLst>
                <a:tab pos="1379538" algn="l"/>
              </a:tabLst>
            </a:pPr>
            <a:r>
              <a:rPr lang="en-US" dirty="0" err="1" smtClean="0"/>
              <a:t>Coarctation</a:t>
            </a:r>
            <a:r>
              <a:rPr lang="en-US" dirty="0" smtClean="0"/>
              <a:t> of the aorta.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71500" indent="-571500">
              <a:spcBef>
                <a:spcPct val="50000"/>
              </a:spcBef>
              <a:buFont typeface="+mj-lt"/>
              <a:buAutoNum type="romanUcPeriod" startAt="2"/>
            </a:pPr>
            <a:r>
              <a:rPr lang="en-US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Cyanotic group: (right to left shunt)</a:t>
            </a:r>
          </a:p>
          <a:p>
            <a:pPr marL="914400" indent="-449263">
              <a:spcBef>
                <a:spcPct val="50000"/>
              </a:spcBef>
              <a:buFont typeface="+mj-lt"/>
              <a:buAutoNum type="alphaUcPeriod"/>
              <a:tabLst>
                <a:tab pos="914400" algn="l"/>
              </a:tabLst>
            </a:pPr>
            <a:r>
              <a:rPr lang="en-US" dirty="0" err="1" smtClean="0"/>
              <a:t>Fallot’s</a:t>
            </a:r>
            <a:r>
              <a:rPr lang="en-US" dirty="0" smtClean="0"/>
              <a:t> trilogy.</a:t>
            </a:r>
          </a:p>
          <a:p>
            <a:pPr marL="914400" indent="-449263">
              <a:spcBef>
                <a:spcPct val="50000"/>
              </a:spcBef>
              <a:buFont typeface="+mj-lt"/>
              <a:buAutoNum type="alphaUcPeriod"/>
              <a:tabLst>
                <a:tab pos="914400" algn="l"/>
              </a:tabLst>
            </a:pPr>
            <a:r>
              <a:rPr lang="en-US" dirty="0" err="1" smtClean="0"/>
              <a:t>Fallot’s</a:t>
            </a:r>
            <a:r>
              <a:rPr lang="en-US" dirty="0" smtClean="0"/>
              <a:t> </a:t>
            </a:r>
            <a:r>
              <a:rPr lang="en-US" dirty="0" err="1" smtClean="0"/>
              <a:t>tetralogy</a:t>
            </a:r>
            <a:r>
              <a:rPr lang="en-US" dirty="0" smtClean="0"/>
              <a:t>.</a:t>
            </a:r>
          </a:p>
          <a:p>
            <a:pPr marL="914400" indent="-449263">
              <a:spcBef>
                <a:spcPct val="50000"/>
              </a:spcBef>
              <a:buFont typeface="+mj-lt"/>
              <a:buAutoNum type="alphaUcPeriod"/>
              <a:tabLst>
                <a:tab pos="914400" algn="l"/>
              </a:tabLst>
            </a:pPr>
            <a:r>
              <a:rPr lang="en-US" dirty="0" err="1" smtClean="0"/>
              <a:t>Eisenmenger’s</a:t>
            </a:r>
            <a:r>
              <a:rPr lang="en-US" dirty="0" smtClean="0"/>
              <a:t> syndrome.</a:t>
            </a:r>
          </a:p>
          <a:p>
            <a:pPr marL="914400" indent="-449263">
              <a:spcBef>
                <a:spcPct val="50000"/>
              </a:spcBef>
              <a:buFont typeface="+mj-lt"/>
              <a:buAutoNum type="alphaUcPeriod"/>
              <a:tabLst>
                <a:tab pos="914400" algn="l"/>
              </a:tabLst>
            </a:pPr>
            <a:r>
              <a:rPr lang="en-US" dirty="0" smtClean="0"/>
              <a:t>Transposition of great vessels.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Cyanotic group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7030A0"/>
                </a:solidFill>
              </a:rPr>
              <a:t>Fallot’s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Tetralogy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609600" indent="-609600">
              <a:spcBef>
                <a:spcPct val="50000"/>
              </a:spcBef>
            </a:pPr>
            <a:r>
              <a:rPr lang="en-US" dirty="0" smtClean="0"/>
              <a:t>The commonest anomaly of the cyanotic group is the </a:t>
            </a:r>
            <a:r>
              <a:rPr lang="en-US" dirty="0" err="1" smtClean="0"/>
              <a:t>tetralogy</a:t>
            </a:r>
            <a:r>
              <a:rPr lang="en-US" dirty="0" smtClean="0"/>
              <a:t> of </a:t>
            </a:r>
            <a:r>
              <a:rPr lang="en-US" dirty="0" err="1" smtClean="0"/>
              <a:t>Fallot</a:t>
            </a:r>
            <a:r>
              <a:rPr lang="en-US" dirty="0" smtClean="0"/>
              <a:t>. </a:t>
            </a:r>
          </a:p>
          <a:p>
            <a:pPr marL="609600" indent="-609600">
              <a:spcBef>
                <a:spcPct val="50000"/>
              </a:spcBef>
            </a:pPr>
            <a:r>
              <a:rPr lang="en-US" b="1" u="sng" dirty="0" smtClean="0">
                <a:solidFill>
                  <a:srgbClr val="08581B"/>
                </a:solidFill>
              </a:rPr>
              <a:t>It is composed of:</a:t>
            </a:r>
          </a:p>
          <a:p>
            <a:pPr marL="739775" indent="-514350">
              <a:spcBef>
                <a:spcPct val="50000"/>
              </a:spcBef>
              <a:buFontTx/>
              <a:buAutoNum type="alphaLcPeriod"/>
            </a:pPr>
            <a:r>
              <a:rPr lang="en-US" dirty="0" smtClean="0"/>
              <a:t>Obstruction </a:t>
            </a:r>
            <a:r>
              <a:rPr lang="en-US" dirty="0" smtClean="0"/>
              <a:t>of the outflow tract of the RV, usually from </a:t>
            </a:r>
            <a:r>
              <a:rPr lang="en-US" b="1" i="1" dirty="0" err="1" smtClean="0">
                <a:solidFill>
                  <a:srgbClr val="FF0000"/>
                </a:solidFill>
              </a:rPr>
              <a:t>stenosis</a:t>
            </a:r>
            <a:r>
              <a:rPr lang="en-US" b="1" i="1" dirty="0" smtClean="0">
                <a:solidFill>
                  <a:srgbClr val="FF0000"/>
                </a:solidFill>
              </a:rPr>
              <a:t> of the pulmonary valve</a:t>
            </a:r>
            <a:r>
              <a:rPr lang="en-US" dirty="0" smtClean="0"/>
              <a:t>, or obstruction of the </a:t>
            </a:r>
            <a:r>
              <a:rPr lang="en-US" dirty="0" err="1" smtClean="0"/>
              <a:t>infandibular</a:t>
            </a:r>
            <a:r>
              <a:rPr lang="en-US" dirty="0" smtClean="0"/>
              <a:t> part of the RV</a:t>
            </a:r>
            <a:r>
              <a:rPr lang="en-US" dirty="0" smtClean="0"/>
              <a:t>.</a:t>
            </a:r>
          </a:p>
          <a:p>
            <a:pPr marL="739775" indent="-514350">
              <a:spcBef>
                <a:spcPct val="50000"/>
              </a:spcBef>
              <a:buFontTx/>
              <a:buAutoNum type="alphaLcPeriod"/>
            </a:pPr>
            <a:r>
              <a:rPr lang="en-US" dirty="0" smtClean="0"/>
              <a:t>This results in </a:t>
            </a:r>
            <a:r>
              <a:rPr lang="en-US" b="1" i="1" dirty="0" smtClean="0">
                <a:solidFill>
                  <a:srgbClr val="FF0000"/>
                </a:solidFill>
              </a:rPr>
              <a:t>right ventricular hypertrophy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and the pressure in this chamber is raised. </a:t>
            </a:r>
          </a:p>
          <a:p>
            <a:pPr marL="739775" indent="-514350">
              <a:spcBef>
                <a:spcPct val="50000"/>
              </a:spcBef>
              <a:buFontTx/>
              <a:buAutoNum type="alphaLcPeriod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461248" cy="4721352"/>
          </a:xfrm>
        </p:spPr>
        <p:txBody>
          <a:bodyPr/>
          <a:lstStyle/>
          <a:p>
            <a:pPr marL="739775" indent="-514350">
              <a:spcBef>
                <a:spcPct val="50000"/>
              </a:spcBef>
              <a:buClr>
                <a:schemeClr val="tx1"/>
              </a:buClr>
              <a:buFont typeface="+mj-lt"/>
              <a:buAutoNum type="alphaLcPeriod" startAt="3"/>
            </a:pPr>
            <a:r>
              <a:rPr lang="en-US" dirty="0" smtClean="0"/>
              <a:t>Some </a:t>
            </a:r>
            <a:r>
              <a:rPr lang="en-US" dirty="0" smtClean="0"/>
              <a:t>of the un-oxygenated blood in the chamber is shunted into the aorta through a </a:t>
            </a:r>
            <a:r>
              <a:rPr lang="en-US" b="1" i="1" dirty="0" smtClean="0">
                <a:solidFill>
                  <a:srgbClr val="FF0000"/>
                </a:solidFill>
              </a:rPr>
              <a:t>high </a:t>
            </a:r>
            <a:r>
              <a:rPr lang="en-US" b="1" i="1" dirty="0" err="1" smtClean="0">
                <a:solidFill>
                  <a:srgbClr val="FF0000"/>
                </a:solidFill>
              </a:rPr>
              <a:t>interventricular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septal</a:t>
            </a:r>
            <a:r>
              <a:rPr lang="en-US" b="1" i="1" dirty="0" smtClean="0">
                <a:solidFill>
                  <a:srgbClr val="FF0000"/>
                </a:solidFill>
              </a:rPr>
              <a:t> defect</a:t>
            </a:r>
            <a:r>
              <a:rPr lang="en-US" dirty="0" smtClean="0"/>
              <a:t>.</a:t>
            </a:r>
          </a:p>
          <a:p>
            <a:pPr marL="609600" indent="-384175">
              <a:spcBef>
                <a:spcPct val="50000"/>
              </a:spcBef>
              <a:buClr>
                <a:schemeClr val="tx1"/>
              </a:buClr>
              <a:buFontTx/>
              <a:buAutoNum type="alphaLcPeriod" startAt="3"/>
            </a:pPr>
            <a:r>
              <a:rPr lang="en-US" dirty="0" smtClean="0"/>
              <a:t>The </a:t>
            </a:r>
            <a:r>
              <a:rPr lang="en-US" b="1" i="1" dirty="0" smtClean="0">
                <a:solidFill>
                  <a:srgbClr val="FF0000"/>
                </a:solidFill>
              </a:rPr>
              <a:t>aorta  partially overrides the </a:t>
            </a:r>
            <a:r>
              <a:rPr lang="en-US" b="1" i="1" dirty="0" err="1" smtClean="0">
                <a:solidFill>
                  <a:srgbClr val="FF0000"/>
                </a:solidFill>
              </a:rPr>
              <a:t>septal</a:t>
            </a:r>
            <a:r>
              <a:rPr lang="en-US" b="1" i="1" dirty="0" smtClean="0">
                <a:solidFill>
                  <a:srgbClr val="FF0000"/>
                </a:solidFill>
              </a:rPr>
              <a:t> defect</a:t>
            </a:r>
            <a:r>
              <a:rPr lang="en-US" dirty="0" smtClean="0"/>
              <a:t>, and so in addition to receiving oxygenated blood from the LV, it also receives venous blood from the RV.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800" dirty="0" smtClean="0"/>
              <a:t>In extreme cases, the </a:t>
            </a:r>
            <a:r>
              <a:rPr lang="en-US" sz="2800" dirty="0" err="1" smtClean="0"/>
              <a:t>the</a:t>
            </a:r>
            <a:r>
              <a:rPr lang="en-US" sz="2800" dirty="0" smtClean="0"/>
              <a:t> pulmonary orifice and artery may be </a:t>
            </a:r>
            <a:r>
              <a:rPr lang="en-US" sz="2800" dirty="0" err="1" smtClean="0"/>
              <a:t>atretic</a:t>
            </a:r>
            <a:r>
              <a:rPr lang="en-US" sz="2800" dirty="0" smtClean="0"/>
              <a:t>, and blood reaches the lungs from the aorta through the PDA.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800" dirty="0" smtClean="0"/>
              <a:t>In about 25% of cases of </a:t>
            </a:r>
            <a:r>
              <a:rPr lang="en-US" sz="2800" dirty="0" err="1" smtClean="0"/>
              <a:t>Fallot</a:t>
            </a:r>
            <a:r>
              <a:rPr lang="en-US" sz="2800" dirty="0" smtClean="0"/>
              <a:t> there is right aortic arch.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324</TotalTime>
  <Words>1128</Words>
  <Application>Microsoft Office PowerPoint</Application>
  <PresentationFormat>On-screen Show (4:3)</PresentationFormat>
  <Paragraphs>112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Civic</vt:lpstr>
      <vt:lpstr>CONGENITAL HEART DISEASES</vt:lpstr>
      <vt:lpstr>Etiology:</vt:lpstr>
      <vt:lpstr> Classifications:</vt:lpstr>
      <vt:lpstr>Slide 4</vt:lpstr>
      <vt:lpstr>Slide 5</vt:lpstr>
      <vt:lpstr>Cyanotic group</vt:lpstr>
      <vt:lpstr>Fallot’s Tetralogy</vt:lpstr>
      <vt:lpstr>Slide 8</vt:lpstr>
      <vt:lpstr>Slide 9</vt:lpstr>
      <vt:lpstr>Slide 10</vt:lpstr>
      <vt:lpstr> Effects: </vt:lpstr>
      <vt:lpstr>Fallot’s Trilogy</vt:lpstr>
      <vt:lpstr>Eisenmenger’s Syndrome</vt:lpstr>
      <vt:lpstr>Slide 14</vt:lpstr>
      <vt:lpstr>Transposition of great vessels</vt:lpstr>
      <vt:lpstr>Slide 16</vt:lpstr>
      <vt:lpstr>Slide 17</vt:lpstr>
      <vt:lpstr>Non-cyanotic group</vt:lpstr>
      <vt:lpstr>Patent Ductus Arteriosus (PDA)</vt:lpstr>
      <vt:lpstr>Slide 20</vt:lpstr>
      <vt:lpstr>Slide 21</vt:lpstr>
      <vt:lpstr>Atrial Septal Defect (ASD)</vt:lpstr>
      <vt:lpstr>Slide 23</vt:lpstr>
      <vt:lpstr>Slide 24</vt:lpstr>
      <vt:lpstr>Ventricular Septal Defect (VSD)</vt:lpstr>
      <vt:lpstr>Slide 26</vt:lpstr>
      <vt:lpstr>Slide 27</vt:lpstr>
      <vt:lpstr>Slide 28</vt:lpstr>
      <vt:lpstr>Coarctation (stenosis) of the aorta)</vt:lpstr>
      <vt:lpstr>Slide 30</vt:lpstr>
      <vt:lpstr>Slide 31</vt:lpstr>
      <vt:lpstr>Complications of congenital heart diseases:</vt:lpstr>
      <vt:lpstr>TUMOURS OF THE HEART </vt:lpstr>
      <vt:lpstr>Slide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CONGENITAL HEART DISEASES</dc:title>
  <dc:creator>friends</dc:creator>
  <cp:lastModifiedBy>friends</cp:lastModifiedBy>
  <cp:revision>49</cp:revision>
  <dcterms:created xsi:type="dcterms:W3CDTF">2017-09-05T16:07:32Z</dcterms:created>
  <dcterms:modified xsi:type="dcterms:W3CDTF">2017-12-07T21:03:20Z</dcterms:modified>
</cp:coreProperties>
</file>